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208" r:id="rId2"/>
  </p:sldMasterIdLst>
  <p:notesMasterIdLst>
    <p:notesMasterId r:id="rId27"/>
  </p:notesMasterIdLst>
  <p:sldIdLst>
    <p:sldId id="347" r:id="rId3"/>
    <p:sldId id="351" r:id="rId4"/>
    <p:sldId id="352" r:id="rId5"/>
    <p:sldId id="353" r:id="rId6"/>
    <p:sldId id="328" r:id="rId7"/>
    <p:sldId id="348" r:id="rId8"/>
    <p:sldId id="356" r:id="rId9"/>
    <p:sldId id="371" r:id="rId10"/>
    <p:sldId id="372" r:id="rId11"/>
    <p:sldId id="364" r:id="rId12"/>
    <p:sldId id="365" r:id="rId13"/>
    <p:sldId id="366" r:id="rId14"/>
    <p:sldId id="349" r:id="rId15"/>
    <p:sldId id="350" r:id="rId16"/>
    <p:sldId id="368" r:id="rId17"/>
    <p:sldId id="369" r:id="rId18"/>
    <p:sldId id="370" r:id="rId19"/>
    <p:sldId id="357" r:id="rId20"/>
    <p:sldId id="359" r:id="rId21"/>
    <p:sldId id="358" r:id="rId22"/>
    <p:sldId id="360" r:id="rId23"/>
    <p:sldId id="361" r:id="rId24"/>
    <p:sldId id="362" r:id="rId25"/>
    <p:sldId id="363" r:id="rId2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1pPr>
    <a:lvl2pPr marL="4540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2pPr>
    <a:lvl3pPr marL="9112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3pPr>
    <a:lvl4pPr marL="13684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4pPr>
    <a:lvl5pPr marL="18256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charset="-128"/>
        <a:cs typeface="+mn-cs"/>
      </a:defRPr>
    </a:lvl9pPr>
  </p:defaultTextStyle>
  <p:extLst>
    <p:ext uri="{521415D9-36F7-43E2-AB2F-B90AF26B5E84}">
      <p14:sectionLst xmlns:p14="http://schemas.microsoft.com/office/powerpoint/2010/main">
        <p14:section name="Default Section" id="{0E785E60-806B-E64C-B097-265AE6AF9C5B}">
          <p14:sldIdLst>
            <p14:sldId id="347"/>
            <p14:sldId id="351"/>
            <p14:sldId id="352"/>
            <p14:sldId id="353"/>
            <p14:sldId id="328"/>
            <p14:sldId id="348"/>
            <p14:sldId id="356"/>
            <p14:sldId id="371"/>
            <p14:sldId id="372"/>
            <p14:sldId id="364"/>
            <p14:sldId id="365"/>
            <p14:sldId id="366"/>
            <p14:sldId id="349"/>
            <p14:sldId id="350"/>
            <p14:sldId id="368"/>
            <p14:sldId id="369"/>
          </p14:sldIdLst>
        </p14:section>
        <p14:section name="extra" id="{302D16E7-CEF6-CA4F-BEA1-A12103EC8A6B}">
          <p14:sldIdLst>
            <p14:sldId id="370"/>
            <p14:sldId id="357"/>
            <p14:sldId id="359"/>
            <p14:sldId id="358"/>
            <p14:sldId id="360"/>
            <p14:sldId id="361"/>
            <p14:sldId id="362"/>
            <p14:sldId id="363"/>
          </p14:sldIdLst>
        </p14:section>
        <p14:section name="extra" id="{B9630FFC-5482-4049-90FF-C81FE57C4B0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0"/>
    <p:restoredTop sz="94293"/>
  </p:normalViewPr>
  <p:slideViewPr>
    <p:cSldViewPr>
      <p:cViewPr varScale="1">
        <p:scale>
          <a:sx n="88" d="100"/>
          <a:sy n="88" d="100"/>
        </p:scale>
        <p:origin x="169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6" charset="0"/>
                <a:ea typeface="+mn-ea"/>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F64A281-F7E2-4F2F-82F2-4B3CA2B37A65}" type="slidenum">
              <a:rPr lang="en-US" altLang="en-US"/>
              <a:pPr>
                <a:defRPr/>
              </a:pPr>
              <a:t>‹#›</a:t>
            </a:fld>
            <a:endParaRPr lang="en-US" altLang="en-US"/>
          </a:p>
        </p:txBody>
      </p:sp>
    </p:spTree>
    <p:extLst>
      <p:ext uri="{BB962C8B-B14F-4D97-AF65-F5344CB8AC3E}">
        <p14:creationId xmlns:p14="http://schemas.microsoft.com/office/powerpoint/2010/main" val="3166790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charset="-128"/>
        <a:cs typeface="ＭＳ Ｐゴシック" charset="-128"/>
      </a:defRPr>
    </a:lvl1pPr>
    <a:lvl2pPr marL="4540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12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684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56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5397" algn="l" defTabSz="457080" rtl="0" eaLnBrk="1" latinLnBrk="0" hangingPunct="1">
      <a:defRPr sz="1200" kern="1200">
        <a:solidFill>
          <a:schemeClr val="tx1"/>
        </a:solidFill>
        <a:latin typeface="+mn-lt"/>
        <a:ea typeface="+mn-ea"/>
        <a:cs typeface="+mn-cs"/>
      </a:defRPr>
    </a:lvl6pPr>
    <a:lvl7pPr marL="2742475" algn="l" defTabSz="457080" rtl="0" eaLnBrk="1" latinLnBrk="0" hangingPunct="1">
      <a:defRPr sz="1200" kern="1200">
        <a:solidFill>
          <a:schemeClr val="tx1"/>
        </a:solidFill>
        <a:latin typeface="+mn-lt"/>
        <a:ea typeface="+mn-ea"/>
        <a:cs typeface="+mn-cs"/>
      </a:defRPr>
    </a:lvl7pPr>
    <a:lvl8pPr marL="3199555" algn="l" defTabSz="457080" rtl="0" eaLnBrk="1" latinLnBrk="0" hangingPunct="1">
      <a:defRPr sz="1200" kern="1200">
        <a:solidFill>
          <a:schemeClr val="tx1"/>
        </a:solidFill>
        <a:latin typeface="+mn-lt"/>
        <a:ea typeface="+mn-ea"/>
        <a:cs typeface="+mn-cs"/>
      </a:defRPr>
    </a:lvl8pPr>
    <a:lvl9pPr marL="3656635" algn="l" defTabSz="457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FBBF0CF-E9E0-4085-B378-44B92F8C35E1}" type="slidenum">
              <a:rPr lang="en-US" smtClean="0">
                <a:solidFill>
                  <a:prstClr val="black"/>
                </a:solidFill>
              </a:rPr>
              <a:pPr/>
              <a:t>1</a:t>
            </a:fld>
            <a:endParaRPr lang="en-US" smtClean="0">
              <a:solidFill>
                <a:prstClr val="black"/>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4222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5638800"/>
            <a:ext cx="26670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Footer Placeholder 3"/>
          <p:cNvSpPr txBox="1">
            <a:spLocks/>
          </p:cNvSpPr>
          <p:nvPr userDrawn="1"/>
        </p:nvSpPr>
        <p:spPr bwMode="auto">
          <a:xfrm>
            <a:off x="4876800" y="6248400"/>
            <a:ext cx="4114800" cy="473075"/>
          </a:xfrm>
          <a:prstGeom prst="rect">
            <a:avLst/>
          </a:prstGeom>
          <a:noFill/>
          <a:ln>
            <a:noFill/>
          </a:ln>
          <a:extLst/>
        </p:spPr>
        <p:txBody>
          <a:bodyPr lIns="91415" tIns="45708" rIns="91415" bIns="45708"/>
          <a:lstStyle>
            <a:lvl1pPr eaLnBrk="0" hangingPunct="0">
              <a:defRPr sz="2400">
                <a:solidFill>
                  <a:schemeClr val="tx1"/>
                </a:solidFill>
                <a:latin typeface="Arial" panose="020B0604020202020204" pitchFamily="34" charset="0"/>
                <a:ea typeface="ＭＳ Ｐゴシック" charset="-128"/>
              </a:defRPr>
            </a:lvl1pPr>
            <a:lvl2pPr marL="742950" indent="-285750" eaLnBrk="0" hangingPunct="0">
              <a:defRPr sz="2400">
                <a:solidFill>
                  <a:schemeClr val="tx1"/>
                </a:solidFill>
                <a:latin typeface="Arial" panose="020B0604020202020204" pitchFamily="34" charset="0"/>
                <a:ea typeface="ＭＳ Ｐゴシック" charset="-128"/>
              </a:defRPr>
            </a:lvl2pPr>
            <a:lvl3pPr marL="1143000" indent="-228600" eaLnBrk="0" hangingPunct="0">
              <a:defRPr sz="2400">
                <a:solidFill>
                  <a:schemeClr val="tx1"/>
                </a:solidFill>
                <a:latin typeface="Arial" panose="020B0604020202020204" pitchFamily="34" charset="0"/>
                <a:ea typeface="ＭＳ Ｐゴシック" charset="-128"/>
              </a:defRPr>
            </a:lvl3pPr>
            <a:lvl4pPr marL="1600200" indent="-228600" eaLnBrk="0" hangingPunct="0">
              <a:defRPr sz="2400">
                <a:solidFill>
                  <a:schemeClr val="tx1"/>
                </a:solidFill>
                <a:latin typeface="Arial" panose="020B0604020202020204" pitchFamily="34" charset="0"/>
                <a:ea typeface="ＭＳ Ｐゴシック" charset="-128"/>
              </a:defRPr>
            </a:lvl4pPr>
            <a:lvl5pPr marL="2057400" indent="-228600" eaLnBrk="0" hangingPunct="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defRPr/>
            </a:pPr>
            <a:r>
              <a:rPr lang="en-US" altLang="en-US" sz="1200" dirty="0" smtClean="0">
                <a:solidFill>
                  <a:schemeClr val="bg1"/>
                </a:solidFill>
                <a:cs typeface="Arial" panose="020B0604020202020204" pitchFamily="34" charset="0"/>
              </a:rPr>
              <a:t>National Center for Supercomputing Applications</a:t>
            </a:r>
          </a:p>
          <a:p>
            <a:pPr eaLnBrk="1" hangingPunct="1">
              <a:defRPr/>
            </a:pPr>
            <a:r>
              <a:rPr lang="en-US" altLang="en-US" sz="1200" dirty="0" smtClean="0">
                <a:solidFill>
                  <a:schemeClr val="bg1"/>
                </a:solidFill>
                <a:cs typeface="Arial" panose="020B0604020202020204" pitchFamily="34" charset="0"/>
              </a:rPr>
              <a:t>University of Illinois at Urbana–Champaign</a:t>
            </a:r>
          </a:p>
        </p:txBody>
      </p:sp>
      <p:sp>
        <p:nvSpPr>
          <p:cNvPr id="8" name="Rectangle 4"/>
          <p:cNvSpPr>
            <a:spLocks noGrp="1" noChangeArrowheads="1"/>
          </p:cNvSpPr>
          <p:nvPr>
            <p:ph type="ctrTitle"/>
          </p:nvPr>
        </p:nvSpPr>
        <p:spPr>
          <a:xfrm>
            <a:off x="2362200" y="13716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2362200" y="2286000"/>
            <a:ext cx="5181600" cy="2590800"/>
          </a:xfrm>
        </p:spPr>
        <p:txBody>
          <a:bodyPr/>
          <a:lstStyle>
            <a:lvl1pPr marL="0" indent="0">
              <a:buNone/>
              <a:defRPr sz="2000">
                <a:solidFill>
                  <a:schemeClr val="bg1"/>
                </a:solidFill>
              </a:defRPr>
            </a:lvl1pPr>
          </a:lstStyle>
          <a:p>
            <a:r>
              <a:rPr lang="en-US" dirty="0" smtClean="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smtClean="0"/>
              <a:t>www.parallel.illinois.edu</a:t>
            </a:r>
            <a:endParaRPr lang="en-US" dirty="0" smtClean="0"/>
          </a:p>
          <a:p>
            <a:endParaRPr lang="en-US" dirty="0" smtClean="0"/>
          </a:p>
        </p:txBody>
      </p:sp>
    </p:spTree>
    <p:extLst>
      <p:ext uri="{BB962C8B-B14F-4D97-AF65-F5344CB8AC3E}">
        <p14:creationId xmlns:p14="http://schemas.microsoft.com/office/powerpoint/2010/main" val="2961271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819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03835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0" y="6164124"/>
            <a:ext cx="1219200" cy="557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4"/>
          <p:cNvSpPr>
            <a:spLocks noGrp="1" noChangeArrowheads="1"/>
          </p:cNvSpPr>
          <p:nvPr>
            <p:ph type="ctrTitle"/>
          </p:nvPr>
        </p:nvSpPr>
        <p:spPr>
          <a:xfrm>
            <a:off x="3429000" y="9144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3429000" y="1828800"/>
            <a:ext cx="5181600" cy="2590800"/>
          </a:xfrm>
        </p:spPr>
        <p:txBody>
          <a:bodyPr/>
          <a:lstStyle>
            <a:lvl1pPr marL="0" indent="0">
              <a:buNone/>
              <a:defRPr sz="2000"/>
            </a:lvl1pPr>
          </a:lstStyle>
          <a:p>
            <a:r>
              <a:rPr lang="en-US" dirty="0" smtClean="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smtClean="0"/>
              <a:t>www.parallel.illinois.edu</a:t>
            </a:r>
            <a:endParaRPr lang="en-US" dirty="0" smtClean="0"/>
          </a:p>
          <a:p>
            <a:endParaRPr lang="en-US" dirty="0" smtClean="0"/>
          </a:p>
        </p:txBody>
      </p:sp>
    </p:spTree>
    <p:extLst>
      <p:ext uri="{BB962C8B-B14F-4D97-AF65-F5344CB8AC3E}">
        <p14:creationId xmlns:p14="http://schemas.microsoft.com/office/powerpoint/2010/main" val="159130768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8075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smtClean="0"/>
              <a:t>Click to edit Master text styles</a:t>
            </a:r>
          </a:p>
        </p:txBody>
      </p:sp>
    </p:spTree>
    <p:extLst>
      <p:ext uri="{BB962C8B-B14F-4D97-AF65-F5344CB8AC3E}">
        <p14:creationId xmlns:p14="http://schemas.microsoft.com/office/powerpoint/2010/main" val="3263771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86526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4252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18729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928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2524300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98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3437373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3777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7409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smtClean="0"/>
              <a:t>Click to edit Master text styles</a:t>
            </a:r>
          </a:p>
        </p:txBody>
      </p:sp>
    </p:spTree>
    <p:extLst>
      <p:ext uri="{BB962C8B-B14F-4D97-AF65-F5344CB8AC3E}">
        <p14:creationId xmlns:p14="http://schemas.microsoft.com/office/powerpoint/2010/main" val="279834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4663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3755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3303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4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206288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39515320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a:p>
            <a:pPr lvl="4"/>
            <a:endParaRPr lang="en-US" altLang="en-US" smtClean="0"/>
          </a:p>
        </p:txBody>
      </p:sp>
    </p:spTree>
  </p:cSld>
  <p:clrMap bg1="lt1" tx1="dk1" bg2="lt2" tx2="dk2" accent1="accent1" accent2="accent2" accent3="accent3" accent4="accent4" accent5="accent5" accent6="accent6" hlink="hlink" folHlink="folHlink"/>
  <p:sldLayoutIdLst>
    <p:sldLayoutId id="2147484207"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iming>
    <p:tnLst>
      <p:par>
        <p:cTn id="1" dur="indefinite" restart="never" nodeType="tmRoot"/>
      </p:par>
    </p:tnLst>
  </p:timing>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a:p>
            <a:pPr lvl="4"/>
            <a:endParaRPr lang="en-US" altLang="en-US" smtClean="0"/>
          </a:p>
        </p:txBody>
      </p:sp>
    </p:spTree>
    <p:extLst>
      <p:ext uri="{BB962C8B-B14F-4D97-AF65-F5344CB8AC3E}">
        <p14:creationId xmlns:p14="http://schemas.microsoft.com/office/powerpoint/2010/main" val="1800565357"/>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Lst>
  <p:timing>
    <p:tnLst>
      <p:par>
        <p:cTn id="1" dur="indefinite" restart="never" nodeType="tmRoot"/>
      </p:par>
    </p:tnLst>
  </p:timing>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adford.edu/~mhtay/CPSC120/VIM_Editor_Commands.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browndog.ncsa.illinois.edu/bdfiddl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artty.sysprogs.com/downloa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533400" y="1371600"/>
            <a:ext cx="4572000" cy="2438400"/>
          </a:xfrm>
        </p:spPr>
        <p:txBody>
          <a:bodyPr/>
          <a:lstStyle/>
          <a:p>
            <a:pPr eaLnBrk="1" hangingPunct="1">
              <a:spcAft>
                <a:spcPts val="600"/>
              </a:spcAft>
            </a:pPr>
            <a:r>
              <a:rPr lang="en-US" sz="4000" dirty="0" smtClean="0">
                <a:effectLst>
                  <a:outerShdw blurRad="38100" dist="38100" dir="2700000" algn="tl">
                    <a:srgbClr val="000000">
                      <a:alpha val="43137"/>
                    </a:srgbClr>
                  </a:outerShdw>
                </a:effectLst>
              </a:rPr>
              <a:t>DIBBs Brown Dog </a:t>
            </a:r>
            <a:br>
              <a:rPr lang="en-US" sz="4000" dirty="0" smtClean="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r>
              <a:rPr lang="en-US" sz="3200" i="1" dirty="0" smtClean="0">
                <a:effectLst>
                  <a:outerShdw blurRad="38100" dist="38100" dir="2700000" algn="tl">
                    <a:srgbClr val="000000">
                      <a:alpha val="43137"/>
                    </a:srgbClr>
                  </a:outerShdw>
                </a:effectLst>
              </a:rPr>
              <a:t>Tutorial Setup</a:t>
            </a:r>
            <a:endParaRPr lang="en-US" sz="3200" b="0" i="1" dirty="0" smtClean="0">
              <a:effectLst>
                <a:outerShdw blurRad="38100" dist="38100" dir="2700000" algn="tl">
                  <a:srgbClr val="000000">
                    <a:alpha val="43137"/>
                  </a:srgbClr>
                </a:outerShdw>
              </a:effectLst>
            </a:endParaRPr>
          </a:p>
        </p:txBody>
      </p:sp>
      <p:pic>
        <p:nvPicPr>
          <p:cNvPr id="7" name="Picture 7" descr="C:\Users\kmchenry\Files\Documents\ISDA\Images\Logos\Misc\BU_rgb.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575" y="6217750"/>
            <a:ext cx="990600" cy="444375"/>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umd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6248400"/>
            <a:ext cx="2590800" cy="422205"/>
          </a:xfrm>
          <a:prstGeom prst="rect">
            <a:avLst/>
          </a:prstGeom>
          <a:noFill/>
        </p:spPr>
      </p:pic>
      <p:pic>
        <p:nvPicPr>
          <p:cNvPr id="3" name="Picture 2" descr="BD3a_3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838200"/>
            <a:ext cx="2971800" cy="2802252"/>
          </a:xfrm>
          <a:prstGeom prst="rect">
            <a:avLst/>
          </a:prstGeom>
        </p:spPr>
      </p:pic>
      <p:pic>
        <p:nvPicPr>
          <p:cNvPr id="2" name="Picture 1" descr="SMUlogowWordmarkRB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9400" y="6221566"/>
            <a:ext cx="1371600" cy="444295"/>
          </a:xfrm>
          <a:prstGeom prst="rect">
            <a:avLst/>
          </a:prstGeom>
        </p:spPr>
      </p:pic>
    </p:spTree>
    <p:extLst>
      <p:ext uri="{BB962C8B-B14F-4D97-AF65-F5344CB8AC3E}">
        <p14:creationId xmlns:p14="http://schemas.microsoft.com/office/powerpoint/2010/main" val="3476978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Set up To Connect Nebula VM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1067" y="1074532"/>
            <a:ext cx="7814733" cy="4764293"/>
          </a:xfrm>
        </p:spPr>
      </p:pic>
      <p:sp>
        <p:nvSpPr>
          <p:cNvPr id="5" name="Rectangle 4"/>
          <p:cNvSpPr/>
          <p:nvPr/>
        </p:nvSpPr>
        <p:spPr>
          <a:xfrm>
            <a:off x="838200" y="1981200"/>
            <a:ext cx="1447800" cy="1371600"/>
          </a:xfrm>
          <a:prstGeom prst="rect">
            <a:avLst/>
          </a:prstGeom>
          <a:noFill/>
          <a:ln w="412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223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SSH Set up To Connect Nebula VM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007533"/>
            <a:ext cx="6644064" cy="5392847"/>
          </a:xfrm>
        </p:spPr>
      </p:pic>
      <p:cxnSp>
        <p:nvCxnSpPr>
          <p:cNvPr id="7" name="Straight Arrow Connector 6"/>
          <p:cNvCxnSpPr/>
          <p:nvPr/>
        </p:nvCxnSpPr>
        <p:spPr>
          <a:xfrm flipH="1">
            <a:off x="7086600" y="2057400"/>
            <a:ext cx="533400" cy="0"/>
          </a:xfrm>
          <a:prstGeom prst="straightConnector1">
            <a:avLst/>
          </a:prstGeom>
          <a:ln w="476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620000" y="1809691"/>
            <a:ext cx="2590800" cy="400110"/>
          </a:xfrm>
          <a:prstGeom prst="rect">
            <a:avLst/>
          </a:prstGeom>
          <a:noFill/>
        </p:spPr>
        <p:txBody>
          <a:bodyPr wrap="square" rtlCol="0">
            <a:spAutoFit/>
          </a:bodyPr>
          <a:lstStyle/>
          <a:p>
            <a:r>
              <a:rPr lang="en-US" sz="2000" b="1" dirty="0" err="1" smtClean="0"/>
              <a:t>NebulaVM</a:t>
            </a:r>
            <a:r>
              <a:rPr lang="en-US" sz="2000" b="1" dirty="0" smtClean="0"/>
              <a:t> IP</a:t>
            </a:r>
            <a:endParaRPr lang="en-US" sz="2000" b="1" dirty="0"/>
          </a:p>
        </p:txBody>
      </p:sp>
      <p:cxnSp>
        <p:nvCxnSpPr>
          <p:cNvPr id="10" name="Straight Arrow Connector 9"/>
          <p:cNvCxnSpPr/>
          <p:nvPr/>
        </p:nvCxnSpPr>
        <p:spPr>
          <a:xfrm flipH="1">
            <a:off x="7086600" y="2362200"/>
            <a:ext cx="533400" cy="0"/>
          </a:xfrm>
          <a:prstGeom prst="straightConnector1">
            <a:avLst/>
          </a:prstGeom>
          <a:ln w="476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620000" y="2124438"/>
            <a:ext cx="1371600" cy="461665"/>
          </a:xfrm>
          <a:prstGeom prst="rect">
            <a:avLst/>
          </a:prstGeom>
          <a:noFill/>
        </p:spPr>
        <p:txBody>
          <a:bodyPr wrap="square" rtlCol="0">
            <a:spAutoFit/>
          </a:bodyPr>
          <a:lstStyle/>
          <a:p>
            <a:r>
              <a:rPr lang="en-US" b="1" dirty="0" err="1" smtClean="0"/>
              <a:t>ubuntu</a:t>
            </a:r>
            <a:endParaRPr lang="en-US" b="1" dirty="0"/>
          </a:p>
        </p:txBody>
      </p:sp>
      <p:cxnSp>
        <p:nvCxnSpPr>
          <p:cNvPr id="12" name="Straight Arrow Connector 11"/>
          <p:cNvCxnSpPr/>
          <p:nvPr/>
        </p:nvCxnSpPr>
        <p:spPr>
          <a:xfrm flipH="1">
            <a:off x="7086600" y="2743200"/>
            <a:ext cx="533400" cy="0"/>
          </a:xfrm>
          <a:prstGeom prst="straightConnector1">
            <a:avLst/>
          </a:prstGeom>
          <a:ln w="476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645400" y="2552468"/>
            <a:ext cx="1744133" cy="707886"/>
          </a:xfrm>
          <a:prstGeom prst="rect">
            <a:avLst/>
          </a:prstGeom>
          <a:noFill/>
        </p:spPr>
        <p:txBody>
          <a:bodyPr wrap="square" rtlCol="0">
            <a:spAutoFit/>
          </a:bodyPr>
          <a:lstStyle/>
          <a:p>
            <a:r>
              <a:rPr lang="en-US" sz="2000" b="1" dirty="0" smtClean="0"/>
              <a:t>Name your session</a:t>
            </a:r>
            <a:endParaRPr lang="en-US" sz="2000" b="1" dirty="0"/>
          </a:p>
        </p:txBody>
      </p:sp>
      <p:cxnSp>
        <p:nvCxnSpPr>
          <p:cNvPr id="14" name="Straight Arrow Connector 13"/>
          <p:cNvCxnSpPr/>
          <p:nvPr/>
        </p:nvCxnSpPr>
        <p:spPr>
          <a:xfrm flipH="1">
            <a:off x="7073900" y="4419600"/>
            <a:ext cx="533400" cy="0"/>
          </a:xfrm>
          <a:prstGeom prst="straightConnector1">
            <a:avLst/>
          </a:prstGeom>
          <a:ln w="476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253664" y="4065657"/>
            <a:ext cx="2286000" cy="707886"/>
          </a:xfrm>
          <a:prstGeom prst="rect">
            <a:avLst/>
          </a:prstGeom>
          <a:noFill/>
        </p:spPr>
        <p:txBody>
          <a:bodyPr wrap="square" rtlCol="0">
            <a:spAutoFit/>
          </a:bodyPr>
          <a:lstStyle/>
          <a:p>
            <a:r>
              <a:rPr lang="en-US" sz="2000" b="1" dirty="0" smtClean="0"/>
              <a:t>Upload your private key file</a:t>
            </a:r>
            <a:endParaRPr lang="en-US" sz="2000" b="1" dirty="0"/>
          </a:p>
        </p:txBody>
      </p:sp>
      <p:cxnSp>
        <p:nvCxnSpPr>
          <p:cNvPr id="17" name="Straight Arrow Connector 16"/>
          <p:cNvCxnSpPr/>
          <p:nvPr/>
        </p:nvCxnSpPr>
        <p:spPr>
          <a:xfrm flipV="1">
            <a:off x="5867400" y="5486400"/>
            <a:ext cx="1739900" cy="609600"/>
          </a:xfrm>
          <a:prstGeom prst="straightConnector1">
            <a:avLst/>
          </a:prstGeom>
          <a:ln w="38100">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848600" y="5181600"/>
            <a:ext cx="1066800" cy="461665"/>
          </a:xfrm>
          <a:prstGeom prst="rect">
            <a:avLst/>
          </a:prstGeom>
          <a:noFill/>
        </p:spPr>
        <p:txBody>
          <a:bodyPr wrap="square" rtlCol="0">
            <a:spAutoFit/>
          </a:bodyPr>
          <a:lstStyle/>
          <a:p>
            <a:r>
              <a:rPr lang="en-US" dirty="0" smtClean="0"/>
              <a:t>Click </a:t>
            </a:r>
            <a:endParaRPr lang="en-US" dirty="0"/>
          </a:p>
        </p:txBody>
      </p:sp>
    </p:spTree>
    <p:extLst>
      <p:ext uri="{BB962C8B-B14F-4D97-AF65-F5344CB8AC3E}">
        <p14:creationId xmlns:p14="http://schemas.microsoft.com/office/powerpoint/2010/main" val="2334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SmarTTY</a:t>
            </a:r>
            <a:r>
              <a:rPr lang="en-US" dirty="0" smtClean="0"/>
              <a:t> Terminal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009" y="1371600"/>
            <a:ext cx="7931982" cy="4724400"/>
          </a:xfrm>
        </p:spPr>
      </p:pic>
    </p:spTree>
    <p:extLst>
      <p:ext uri="{BB962C8B-B14F-4D97-AF65-F5344CB8AC3E}">
        <p14:creationId xmlns:p14="http://schemas.microsoft.com/office/powerpoint/2010/main" val="1638593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Editors</a:t>
            </a:r>
            <a:endParaRPr lang="en-US" dirty="0"/>
          </a:p>
        </p:txBody>
      </p:sp>
      <p:sp>
        <p:nvSpPr>
          <p:cNvPr id="3" name="Content Placeholder 2"/>
          <p:cNvSpPr>
            <a:spLocks noGrp="1"/>
          </p:cNvSpPr>
          <p:nvPr>
            <p:ph idx="1"/>
          </p:nvPr>
        </p:nvSpPr>
        <p:spPr/>
        <p:txBody>
          <a:bodyPr/>
          <a:lstStyle/>
          <a:p>
            <a:r>
              <a:rPr lang="en-US" dirty="0" err="1" smtClean="0"/>
              <a:t>Nano</a:t>
            </a:r>
            <a:r>
              <a:rPr lang="en-US" dirty="0" smtClean="0"/>
              <a:t>  - Easy to use text editor (similar to notepad)</a:t>
            </a:r>
          </a:p>
          <a:p>
            <a:pPr lvl="1"/>
            <a:r>
              <a:rPr lang="en-US" dirty="0" smtClean="0"/>
              <a:t>type  </a:t>
            </a:r>
            <a:r>
              <a:rPr lang="en-US" b="1" dirty="0" err="1" smtClean="0"/>
              <a:t>nano</a:t>
            </a:r>
            <a:r>
              <a:rPr lang="en-US" b="1" dirty="0" smtClean="0"/>
              <a:t> &lt;filename&gt; </a:t>
            </a:r>
            <a:r>
              <a:rPr lang="en-US" dirty="0" smtClean="0"/>
              <a:t>in the command prompt</a:t>
            </a:r>
          </a:p>
          <a:p>
            <a:pPr lvl="1"/>
            <a:r>
              <a:rPr lang="en-US" dirty="0" smtClean="0"/>
              <a:t>Commands to save are in the editor terminal itself</a:t>
            </a:r>
          </a:p>
          <a:p>
            <a:endParaRPr lang="en-US" dirty="0" smtClean="0"/>
          </a:p>
          <a:p>
            <a:r>
              <a:rPr lang="en-US" dirty="0" smtClean="0"/>
              <a:t>Vim </a:t>
            </a:r>
          </a:p>
          <a:p>
            <a:pPr lvl="1"/>
            <a:r>
              <a:rPr lang="en-US" dirty="0"/>
              <a:t>vim &lt;filename&gt;</a:t>
            </a:r>
            <a:endParaRPr lang="en-US" dirty="0">
              <a:hlinkClick r:id="rId2"/>
            </a:endParaRPr>
          </a:p>
          <a:p>
            <a:pPr lvl="1"/>
            <a:r>
              <a:rPr lang="en-US" dirty="0" smtClean="0"/>
              <a:t>For more details:</a:t>
            </a:r>
          </a:p>
          <a:p>
            <a:pPr lvl="1"/>
            <a:r>
              <a:rPr lang="en-US" dirty="0" smtClean="0">
                <a:hlinkClick r:id="rId2"/>
              </a:rPr>
              <a:t>http</a:t>
            </a:r>
            <a:r>
              <a:rPr lang="en-US" dirty="0">
                <a:hlinkClick r:id="rId2"/>
              </a:rPr>
              <a:t>://www.radford.edu/~</a:t>
            </a:r>
            <a:r>
              <a:rPr lang="en-US" dirty="0" smtClean="0">
                <a:hlinkClick r:id="rId2"/>
              </a:rPr>
              <a:t>mhtay/CPSC120/VIM_Editor_Commands.htm</a:t>
            </a:r>
            <a:endParaRPr lang="en-US" dirty="0" smtClean="0"/>
          </a:p>
          <a:p>
            <a:pPr lvl="1"/>
            <a:endParaRPr lang="en-US" dirty="0" smtClean="0"/>
          </a:p>
          <a:p>
            <a:endParaRPr lang="en-US" dirty="0"/>
          </a:p>
        </p:txBody>
      </p:sp>
    </p:spTree>
    <p:extLst>
      <p:ext uri="{BB962C8B-B14F-4D97-AF65-F5344CB8AC3E}">
        <p14:creationId xmlns:p14="http://schemas.microsoft.com/office/powerpoint/2010/main" val="1713533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commands</a:t>
            </a:r>
            <a:endParaRPr lang="en-US" dirty="0"/>
          </a:p>
        </p:txBody>
      </p:sp>
      <p:sp>
        <p:nvSpPr>
          <p:cNvPr id="3" name="Content Placeholder 2"/>
          <p:cNvSpPr>
            <a:spLocks noGrp="1"/>
          </p:cNvSpPr>
          <p:nvPr>
            <p:ph idx="1"/>
          </p:nvPr>
        </p:nvSpPr>
        <p:spPr>
          <a:xfrm>
            <a:off x="152400" y="838200"/>
            <a:ext cx="9867900" cy="5105400"/>
          </a:xfrm>
        </p:spPr>
        <p:txBody>
          <a:bodyPr/>
          <a:lstStyle/>
          <a:p>
            <a:r>
              <a:rPr lang="en-US" sz="2000" dirty="0" err="1" smtClean="0"/>
              <a:t>ls</a:t>
            </a:r>
            <a:r>
              <a:rPr lang="en-US" sz="2000" dirty="0" smtClean="0"/>
              <a:t> </a:t>
            </a:r>
            <a:r>
              <a:rPr lang="en-US" sz="2000" dirty="0"/>
              <a:t> </a:t>
            </a:r>
            <a:r>
              <a:rPr lang="en-US" sz="2000" dirty="0" smtClean="0"/>
              <a:t>   :  list all files in the current directory/folder</a:t>
            </a:r>
          </a:p>
          <a:p>
            <a:r>
              <a:rPr lang="en-US" sz="2000" dirty="0" smtClean="0"/>
              <a:t>cd    :  change directory</a:t>
            </a:r>
          </a:p>
          <a:p>
            <a:pPr lvl="1"/>
            <a:r>
              <a:rPr lang="en-US" dirty="0" smtClean="0"/>
              <a:t>cd ..  : Go up one directory</a:t>
            </a:r>
          </a:p>
          <a:p>
            <a:r>
              <a:rPr lang="en-US" sz="2000" dirty="0" err="1" smtClean="0"/>
              <a:t>pwd</a:t>
            </a:r>
            <a:r>
              <a:rPr lang="en-US" sz="2000" dirty="0" smtClean="0"/>
              <a:t>  : present working directory</a:t>
            </a:r>
          </a:p>
          <a:p>
            <a:pPr marL="739775" lvl="2" indent="-339725"/>
            <a:r>
              <a:rPr lang="en-US" dirty="0"/>
              <a:t>~/ : home </a:t>
            </a:r>
            <a:r>
              <a:rPr lang="en-US" dirty="0" smtClean="0"/>
              <a:t>directory </a:t>
            </a:r>
            <a:r>
              <a:rPr lang="en-US" dirty="0" smtClean="0"/>
              <a:t>() e.g</a:t>
            </a:r>
            <a:r>
              <a:rPr lang="en-US" dirty="0" smtClean="0"/>
              <a:t>. /</a:t>
            </a:r>
            <a:r>
              <a:rPr lang="en-US" dirty="0" smtClean="0"/>
              <a:t>home/</a:t>
            </a:r>
            <a:r>
              <a:rPr lang="en-US" dirty="0" err="1" smtClean="0"/>
              <a:t>ubuntu</a:t>
            </a:r>
            <a:r>
              <a:rPr lang="en-US" dirty="0" smtClean="0"/>
              <a:t> in the Nebula VM</a:t>
            </a:r>
            <a:endParaRPr lang="en-US" dirty="0"/>
          </a:p>
          <a:p>
            <a:r>
              <a:rPr lang="en-US" sz="2000" dirty="0" err="1" smtClean="0"/>
              <a:t>mkdir</a:t>
            </a:r>
            <a:r>
              <a:rPr lang="en-US" sz="2000" dirty="0" smtClean="0"/>
              <a:t> </a:t>
            </a:r>
            <a:r>
              <a:rPr lang="en-US" sz="2000" dirty="0" err="1" smtClean="0"/>
              <a:t>dir_name</a:t>
            </a:r>
            <a:r>
              <a:rPr lang="en-US" sz="2000" dirty="0" smtClean="0"/>
              <a:t> : create/make a new directory</a:t>
            </a:r>
          </a:p>
          <a:p>
            <a:r>
              <a:rPr lang="en-US" sz="2000" dirty="0" err="1" smtClean="0"/>
              <a:t>cp</a:t>
            </a:r>
            <a:r>
              <a:rPr lang="en-US" sz="2000" dirty="0" smtClean="0"/>
              <a:t> &lt;file1&gt;  &lt;directory&gt; : copy a file to a directory </a:t>
            </a:r>
          </a:p>
          <a:p>
            <a:r>
              <a:rPr lang="en-US" sz="2000" dirty="0" err="1" smtClean="0"/>
              <a:t>cp</a:t>
            </a:r>
            <a:r>
              <a:rPr lang="en-US" sz="2000" dirty="0" smtClean="0"/>
              <a:t> -R &lt;directory1&gt; &lt;directory2&gt; copy a directory to another directory</a:t>
            </a:r>
          </a:p>
          <a:p>
            <a:r>
              <a:rPr lang="en-US" sz="2000" dirty="0" smtClean="0"/>
              <a:t>cat &lt;filename&gt; display the content of the file</a:t>
            </a:r>
          </a:p>
          <a:p>
            <a:r>
              <a:rPr lang="en-US" sz="2000" dirty="0" err="1" smtClean="0"/>
              <a:t>scp</a:t>
            </a:r>
            <a:r>
              <a:rPr lang="en-US" sz="2000" dirty="0" smtClean="0"/>
              <a:t>  (secure copy)</a:t>
            </a:r>
          </a:p>
          <a:p>
            <a:r>
              <a:rPr lang="en-US" dirty="0" err="1"/>
              <a:t>scp</a:t>
            </a:r>
            <a:r>
              <a:rPr lang="en-US" dirty="0"/>
              <a:t> -</a:t>
            </a:r>
            <a:r>
              <a:rPr lang="en-US" dirty="0" err="1"/>
              <a:t>i</a:t>
            </a:r>
            <a:r>
              <a:rPr lang="en-US" dirty="0"/>
              <a:t> ~/.</a:t>
            </a:r>
            <a:r>
              <a:rPr lang="en-US" dirty="0" err="1" smtClean="0"/>
              <a:t>ssh</a:t>
            </a:r>
            <a:r>
              <a:rPr lang="en-US" dirty="0" smtClean="0"/>
              <a:t>/XSEDE16-Tutorial </a:t>
            </a:r>
            <a:r>
              <a:rPr lang="en-US" dirty="0"/>
              <a:t>&lt;filename</a:t>
            </a:r>
            <a:r>
              <a:rPr lang="en-US" dirty="0" smtClean="0"/>
              <a:t>&gt; ubuntu@141.142.x.x:~/</a:t>
            </a:r>
            <a:r>
              <a:rPr lang="en-US" dirty="0" err="1" smtClean="0"/>
              <a:t>git</a:t>
            </a:r>
            <a:r>
              <a:rPr lang="en-US" dirty="0" smtClean="0"/>
              <a:t>/</a:t>
            </a:r>
            <a:r>
              <a:rPr lang="en-US" dirty="0" err="1" smtClean="0"/>
              <a:t>samplefiles</a:t>
            </a:r>
            <a:endParaRPr lang="en-US" dirty="0" smtClean="0"/>
          </a:p>
          <a:p>
            <a:r>
              <a:rPr lang="en-US" dirty="0" err="1" smtClean="0"/>
              <a:t>scp</a:t>
            </a:r>
            <a:r>
              <a:rPr lang="en-US" dirty="0" smtClean="0"/>
              <a:t> </a:t>
            </a:r>
            <a:r>
              <a:rPr lang="en-US" dirty="0"/>
              <a:t>-</a:t>
            </a:r>
            <a:r>
              <a:rPr lang="en-US" dirty="0" err="1"/>
              <a:t>i</a:t>
            </a:r>
            <a:r>
              <a:rPr lang="en-US" dirty="0"/>
              <a:t> ~/.</a:t>
            </a:r>
            <a:r>
              <a:rPr lang="en-US" dirty="0" err="1" smtClean="0"/>
              <a:t>ssh</a:t>
            </a:r>
            <a:r>
              <a:rPr lang="en-US" dirty="0" smtClean="0"/>
              <a:t>/XSEDE16-Tutorial -r </a:t>
            </a:r>
            <a:r>
              <a:rPr lang="en-US" dirty="0"/>
              <a:t>ubuntu@141.142.x.x:~/</a:t>
            </a:r>
            <a:r>
              <a:rPr lang="en-US" dirty="0" err="1" smtClean="0"/>
              <a:t>git</a:t>
            </a:r>
            <a:r>
              <a:rPr lang="en-US" dirty="0" smtClean="0"/>
              <a:t>/</a:t>
            </a:r>
            <a:r>
              <a:rPr lang="en-US" dirty="0" err="1" smtClean="0"/>
              <a:t>samplefiles</a:t>
            </a:r>
            <a:r>
              <a:rPr lang="en-US" dirty="0" smtClean="0"/>
              <a:t> ~/path/to/directory</a:t>
            </a:r>
            <a:endParaRPr lang="en-US" dirty="0"/>
          </a:p>
        </p:txBody>
      </p:sp>
    </p:spTree>
    <p:extLst>
      <p:ext uri="{BB962C8B-B14F-4D97-AF65-F5344CB8AC3E}">
        <p14:creationId xmlns:p14="http://schemas.microsoft.com/office/powerpoint/2010/main" val="1350273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BD </a:t>
            </a:r>
            <a:r>
              <a:rPr lang="en-US" dirty="0"/>
              <a:t>S</a:t>
            </a:r>
            <a:r>
              <a:rPr lang="en-US" dirty="0" smtClean="0"/>
              <a:t>ervices locally installed in the VM</a:t>
            </a:r>
            <a:endParaRPr lang="en-US" dirty="0"/>
          </a:p>
        </p:txBody>
      </p:sp>
      <p:sp>
        <p:nvSpPr>
          <p:cNvPr id="3" name="Content Placeholder 2"/>
          <p:cNvSpPr>
            <a:spLocks noGrp="1"/>
          </p:cNvSpPr>
          <p:nvPr>
            <p:ph idx="1"/>
          </p:nvPr>
        </p:nvSpPr>
        <p:spPr/>
        <p:txBody>
          <a:bodyPr/>
          <a:lstStyle/>
          <a:p>
            <a:r>
              <a:rPr lang="en-US" dirty="0" smtClean="0"/>
              <a:t>To generate tokens in locally installed </a:t>
            </a:r>
            <a:r>
              <a:rPr lang="en-US" dirty="0" err="1" smtClean="0"/>
              <a:t>bdfiddle</a:t>
            </a:r>
            <a:r>
              <a:rPr lang="en-US" dirty="0" smtClean="0"/>
              <a:t> </a:t>
            </a:r>
          </a:p>
          <a:p>
            <a:endParaRPr lang="en-US" dirty="0"/>
          </a:p>
          <a:p>
            <a:pPr marL="400050" lvl="1" indent="0">
              <a:buNone/>
            </a:pPr>
            <a:r>
              <a:rPr lang="en-US" sz="2400" dirty="0" smtClean="0"/>
              <a:t>username: </a:t>
            </a:r>
            <a:r>
              <a:rPr lang="en-US" sz="2400" b="1" dirty="0" err="1" smtClean="0"/>
              <a:t>bdtut.user@xsede.org</a:t>
            </a:r>
            <a:endParaRPr lang="en-US" sz="2400" b="1" dirty="0"/>
          </a:p>
          <a:p>
            <a:pPr marL="400050" lvl="1" indent="0">
              <a:buNone/>
            </a:pPr>
            <a:r>
              <a:rPr lang="en-US" sz="2400" dirty="0" smtClean="0"/>
              <a:t>password: </a:t>
            </a:r>
            <a:r>
              <a:rPr lang="en-US" sz="2400" b="1" dirty="0" smtClean="0"/>
              <a:t>bdtutXy71816de  </a:t>
            </a:r>
          </a:p>
          <a:p>
            <a:pPr marL="400050" lvl="1" indent="0">
              <a:buNone/>
            </a:pPr>
            <a:endParaRPr lang="en-US" sz="2400" b="1" dirty="0"/>
          </a:p>
          <a:p>
            <a:r>
              <a:rPr lang="en-US" dirty="0"/>
              <a:t>While using </a:t>
            </a:r>
            <a:r>
              <a:rPr lang="en-US" dirty="0" err="1"/>
              <a:t>key_token.py</a:t>
            </a:r>
            <a:r>
              <a:rPr lang="en-US" dirty="0"/>
              <a:t> to obtain tokens to access local </a:t>
            </a:r>
            <a:r>
              <a:rPr lang="en-US" dirty="0" err="1"/>
              <a:t>bdfiddle</a:t>
            </a:r>
            <a:r>
              <a:rPr lang="en-US" dirty="0"/>
              <a:t>, you need to type in the following values</a:t>
            </a:r>
          </a:p>
          <a:p>
            <a:pPr lvl="1"/>
            <a:r>
              <a:rPr lang="en-US" dirty="0"/>
              <a:t>Server [</a:t>
            </a:r>
            <a:r>
              <a:rPr lang="en-US" dirty="0" err="1"/>
              <a:t>bd-api.ncsa.illinois.edu</a:t>
            </a:r>
            <a:r>
              <a:rPr lang="en-US" dirty="0"/>
              <a:t>]: </a:t>
            </a:r>
            <a:r>
              <a:rPr lang="en-US" dirty="0" smtClean="0"/>
              <a:t>localhost:8080</a:t>
            </a:r>
            <a:endParaRPr lang="en-US" dirty="0"/>
          </a:p>
          <a:p>
            <a:pPr lvl="1"/>
            <a:r>
              <a:rPr lang="en-US" dirty="0"/>
              <a:t>Protocol [https]: http</a:t>
            </a:r>
          </a:p>
          <a:p>
            <a:pPr lvl="1"/>
            <a:r>
              <a:rPr lang="en-US" dirty="0"/>
              <a:t>Username: </a:t>
            </a:r>
            <a:r>
              <a:rPr lang="en-US" dirty="0" err="1" smtClean="0"/>
              <a:t>bdtut.user@xsede.org</a:t>
            </a:r>
            <a:endParaRPr lang="en-US" dirty="0"/>
          </a:p>
          <a:p>
            <a:pPr lvl="1"/>
            <a:r>
              <a:rPr lang="en-US" dirty="0"/>
              <a:t>Password:  bdtutXy71816de</a:t>
            </a:r>
          </a:p>
          <a:p>
            <a:pPr marL="400050" lvl="1" indent="0">
              <a:buNone/>
            </a:pPr>
            <a:endParaRPr lang="en-US" sz="2400" b="1" dirty="0"/>
          </a:p>
          <a:p>
            <a:pPr lvl="1"/>
            <a:endParaRPr lang="en-US" dirty="0" smtClean="0"/>
          </a:p>
        </p:txBody>
      </p:sp>
    </p:spTree>
    <p:extLst>
      <p:ext uri="{BB962C8B-B14F-4D97-AF65-F5344CB8AC3E}">
        <p14:creationId xmlns:p14="http://schemas.microsoft.com/office/powerpoint/2010/main" val="1943824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1981200"/>
            <a:ext cx="8229600" cy="715962"/>
          </a:xfrm>
        </p:spPr>
        <p:txBody>
          <a:bodyPr/>
          <a:lstStyle/>
          <a:p>
            <a:r>
              <a:rPr lang="en-US" smtClean="0"/>
              <a:t>End of Set up</a:t>
            </a:r>
            <a:endParaRPr lang="en-US"/>
          </a:p>
        </p:txBody>
      </p:sp>
    </p:spTree>
    <p:extLst>
      <p:ext uri="{BB962C8B-B14F-4D97-AF65-F5344CB8AC3E}">
        <p14:creationId xmlns:p14="http://schemas.microsoft.com/office/powerpoint/2010/main" val="466586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SmarTTY</a:t>
            </a:r>
            <a:r>
              <a:rPr lang="en-US" dirty="0" smtClean="0"/>
              <a:t> Download</a:t>
            </a:r>
            <a:endParaRPr lang="en-US" dirty="0"/>
          </a:p>
        </p:txBody>
      </p:sp>
      <p:sp>
        <p:nvSpPr>
          <p:cNvPr id="3" name="Content Placeholder 2"/>
          <p:cNvSpPr>
            <a:spLocks noGrp="1"/>
          </p:cNvSpPr>
          <p:nvPr>
            <p:ph idx="1"/>
          </p:nvPr>
        </p:nvSpPr>
        <p:spPr/>
        <p:txBody>
          <a:bodyPr/>
          <a:lstStyle/>
          <a:p>
            <a:r>
              <a:rPr lang="en-US" dirty="0"/>
              <a:t>Go to Download page for </a:t>
            </a:r>
            <a:r>
              <a:rPr lang="en-US" dirty="0" err="1"/>
              <a:t>SmarTTY</a:t>
            </a:r>
            <a:r>
              <a:rPr lang="en-US" dirty="0"/>
              <a:t> </a:t>
            </a:r>
          </a:p>
          <a:p>
            <a:pPr marL="457200" lvl="1" indent="0">
              <a:buNone/>
            </a:pPr>
            <a:r>
              <a:rPr lang="en-US" dirty="0"/>
              <a:t>http://</a:t>
            </a:r>
            <a:r>
              <a:rPr lang="en-US" dirty="0" err="1"/>
              <a:t>smartty.sysprogs.com</a:t>
            </a:r>
            <a:r>
              <a:rPr lang="en-US" dirty="0"/>
              <a:t>/download/</a:t>
            </a:r>
          </a:p>
          <a:p>
            <a:pPr lvl="1"/>
            <a:r>
              <a:rPr lang="en-US" dirty="0"/>
              <a:t>Downloads a *.</a:t>
            </a:r>
            <a:r>
              <a:rPr lang="en-US" dirty="0" err="1"/>
              <a:t>msi</a:t>
            </a:r>
            <a:r>
              <a:rPr lang="en-US" dirty="0"/>
              <a:t> file</a:t>
            </a:r>
          </a:p>
          <a:p>
            <a:pPr lvl="1"/>
            <a:endParaRPr lang="en-US" dirty="0"/>
          </a:p>
          <a:p>
            <a:pPr lvl="1"/>
            <a:r>
              <a:rPr lang="en-US" dirty="0"/>
              <a:t>Follow the instructions as provided by the installer</a:t>
            </a:r>
          </a:p>
          <a:p>
            <a:endParaRPr lang="en-US" dirty="0"/>
          </a:p>
        </p:txBody>
      </p:sp>
    </p:spTree>
    <p:extLst>
      <p:ext uri="{BB962C8B-B14F-4D97-AF65-F5344CB8AC3E}">
        <p14:creationId xmlns:p14="http://schemas.microsoft.com/office/powerpoint/2010/main" val="1783387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393"/>
            <a:ext cx="8229600" cy="715962"/>
          </a:xfrm>
        </p:spPr>
        <p:txBody>
          <a:bodyPr/>
          <a:lstStyle/>
          <a:p>
            <a:pPr lvl="1"/>
            <a:r>
              <a:rPr lang="en-US" dirty="0" smtClean="0"/>
              <a:t>Download </a:t>
            </a:r>
            <a:r>
              <a:rPr lang="en-US" dirty="0" err="1"/>
              <a:t>SmarTTY</a:t>
            </a:r>
            <a:r>
              <a:rPr lang="en-US" dirty="0"/>
              <a:t/>
            </a:r>
            <a:br>
              <a:rPr lang="en-US" dirty="0"/>
            </a:br>
            <a:r>
              <a:rPr lang="en-US" dirty="0"/>
              <a:t>http://</a:t>
            </a:r>
            <a:r>
              <a:rPr lang="en-US" dirty="0" err="1"/>
              <a:t>smartty.sysprogs.com</a:t>
            </a:r>
            <a:r>
              <a:rPr lang="en-US" dirty="0"/>
              <a:t>/download/</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20355"/>
            <a:ext cx="8229600" cy="4626890"/>
          </a:xfrm>
        </p:spPr>
      </p:pic>
    </p:spTree>
    <p:extLst>
      <p:ext uri="{BB962C8B-B14F-4D97-AF65-F5344CB8AC3E}">
        <p14:creationId xmlns:p14="http://schemas.microsoft.com/office/powerpoint/2010/main" val="623997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219200"/>
            <a:ext cx="6400800" cy="5002567"/>
          </a:xfrm>
          <a:prstGeom prst="rect">
            <a:avLst/>
          </a:prstGeom>
        </p:spPr>
      </p:pic>
    </p:spTree>
    <p:extLst>
      <p:ext uri="{BB962C8B-B14F-4D97-AF65-F5344CB8AC3E}">
        <p14:creationId xmlns:p14="http://schemas.microsoft.com/office/powerpoint/2010/main" val="86359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7-03 at 10.08.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286000"/>
            <a:ext cx="7086600" cy="4429125"/>
          </a:xfrm>
          <a:prstGeom prst="rect">
            <a:avLst/>
          </a:prstGeom>
        </p:spPr>
      </p:pic>
      <p:sp>
        <p:nvSpPr>
          <p:cNvPr id="5122" name="Title 1"/>
          <p:cNvSpPr>
            <a:spLocks noGrp="1"/>
          </p:cNvSpPr>
          <p:nvPr>
            <p:ph type="title"/>
          </p:nvPr>
        </p:nvSpPr>
        <p:spPr/>
        <p:txBody>
          <a:bodyPr/>
          <a:lstStyle/>
          <a:p>
            <a:r>
              <a:rPr lang="en-US" altLang="en-US" dirty="0" smtClean="0"/>
              <a:t>Brown Dog Sign Up</a:t>
            </a:r>
          </a:p>
        </p:txBody>
      </p:sp>
      <p:sp>
        <p:nvSpPr>
          <p:cNvPr id="5123" name="Content Placeholder 2"/>
          <p:cNvSpPr>
            <a:spLocks noGrp="1"/>
          </p:cNvSpPr>
          <p:nvPr>
            <p:ph idx="1"/>
          </p:nvPr>
        </p:nvSpPr>
        <p:spPr>
          <a:xfrm>
            <a:off x="457200" y="1143000"/>
            <a:ext cx="8534400" cy="1752600"/>
          </a:xfrm>
        </p:spPr>
        <p:txBody>
          <a:bodyPr/>
          <a:lstStyle/>
          <a:p>
            <a:r>
              <a:rPr lang="en-US" altLang="en-US" dirty="0" smtClean="0"/>
              <a:t>To access Brown Dog services, you need to sign up</a:t>
            </a:r>
          </a:p>
          <a:p>
            <a:r>
              <a:rPr lang="en-US" altLang="en-US" dirty="0"/>
              <a:t>Go to </a:t>
            </a:r>
            <a:r>
              <a:rPr lang="en-US" altLang="en-US" dirty="0">
                <a:hlinkClick r:id="rId3"/>
              </a:rPr>
              <a:t>http://browndog.ncsa.illinois.edu</a:t>
            </a:r>
            <a:r>
              <a:rPr lang="en-US" altLang="en-US" dirty="0" smtClean="0">
                <a:hlinkClick r:id="rId3"/>
              </a:rPr>
              <a:t>/</a:t>
            </a:r>
            <a:r>
              <a:rPr lang="en-US" altLang="en-US" dirty="0" smtClean="0"/>
              <a:t> and click Sign Up</a:t>
            </a:r>
          </a:p>
          <a:p>
            <a:endParaRPr lang="en-US" altLang="en-US" dirty="0" smtClean="0"/>
          </a:p>
        </p:txBody>
      </p:sp>
      <p:cxnSp>
        <p:nvCxnSpPr>
          <p:cNvPr id="5" name="Straight Arrow Connector 4"/>
          <p:cNvCxnSpPr/>
          <p:nvPr/>
        </p:nvCxnSpPr>
        <p:spPr>
          <a:xfrm flipH="1">
            <a:off x="5334000" y="4343400"/>
            <a:ext cx="533400" cy="3810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223641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587" y="965200"/>
            <a:ext cx="6600825" cy="5158897"/>
          </a:xfrm>
        </p:spPr>
      </p:pic>
    </p:spTree>
    <p:extLst>
      <p:ext uri="{BB962C8B-B14F-4D97-AF65-F5344CB8AC3E}">
        <p14:creationId xmlns:p14="http://schemas.microsoft.com/office/powerpoint/2010/main" val="1334744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487" y="838200"/>
            <a:ext cx="6677025" cy="5218452"/>
          </a:xfrm>
        </p:spPr>
      </p:pic>
    </p:spTree>
    <p:extLst>
      <p:ext uri="{BB962C8B-B14F-4D97-AF65-F5344CB8AC3E}">
        <p14:creationId xmlns:p14="http://schemas.microsoft.com/office/powerpoint/2010/main" val="2117410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990600"/>
            <a:ext cx="6677025" cy="5218452"/>
          </a:xfrm>
        </p:spPr>
      </p:pic>
    </p:spTree>
    <p:extLst>
      <p:ext uri="{BB962C8B-B14F-4D97-AF65-F5344CB8AC3E}">
        <p14:creationId xmlns:p14="http://schemas.microsoft.com/office/powerpoint/2010/main" val="989331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8774" y="1172962"/>
            <a:ext cx="6219825" cy="4861125"/>
          </a:xfrm>
        </p:spPr>
      </p:pic>
    </p:spTree>
    <p:extLst>
      <p:ext uri="{BB962C8B-B14F-4D97-AF65-F5344CB8AC3E}">
        <p14:creationId xmlns:p14="http://schemas.microsoft.com/office/powerpoint/2010/main" val="709061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8774" y="990600"/>
            <a:ext cx="6453157" cy="5043487"/>
          </a:xfrm>
        </p:spPr>
      </p:pic>
    </p:spTree>
    <p:extLst>
      <p:ext uri="{BB962C8B-B14F-4D97-AF65-F5344CB8AC3E}">
        <p14:creationId xmlns:p14="http://schemas.microsoft.com/office/powerpoint/2010/main" val="25962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Brown Dog Sign Up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4200" y="1219200"/>
            <a:ext cx="3100844" cy="4724400"/>
          </a:xfrm>
        </p:spPr>
      </p:pic>
      <p:sp>
        <p:nvSpPr>
          <p:cNvPr id="11" name="TextBox 10"/>
          <p:cNvSpPr txBox="1"/>
          <p:nvPr/>
        </p:nvSpPr>
        <p:spPr>
          <a:xfrm>
            <a:off x="609600" y="2057400"/>
            <a:ext cx="1792478" cy="461665"/>
          </a:xfrm>
          <a:prstGeom prst="rect">
            <a:avLst/>
          </a:prstGeom>
          <a:noFill/>
        </p:spPr>
        <p:txBody>
          <a:bodyPr wrap="none" rtlCol="0">
            <a:spAutoFit/>
          </a:bodyPr>
          <a:lstStyle/>
          <a:p>
            <a:r>
              <a:rPr lang="en-US" dirty="0" smtClean="0"/>
              <a:t>Fill out form</a:t>
            </a:r>
            <a:endParaRPr lang="en-US" dirty="0"/>
          </a:p>
        </p:txBody>
      </p:sp>
      <p:sp>
        <p:nvSpPr>
          <p:cNvPr id="12" name="TextBox 11"/>
          <p:cNvSpPr txBox="1"/>
          <p:nvPr/>
        </p:nvSpPr>
        <p:spPr>
          <a:xfrm>
            <a:off x="762000" y="5257800"/>
            <a:ext cx="1896673" cy="461665"/>
          </a:xfrm>
          <a:prstGeom prst="rect">
            <a:avLst/>
          </a:prstGeom>
          <a:noFill/>
        </p:spPr>
        <p:txBody>
          <a:bodyPr wrap="none" rtlCol="0">
            <a:spAutoFit/>
          </a:bodyPr>
          <a:lstStyle/>
          <a:p>
            <a:r>
              <a:rPr lang="en-US" dirty="0" smtClean="0"/>
              <a:t>Click Submit</a:t>
            </a:r>
            <a:endParaRPr lang="en-US" dirty="0"/>
          </a:p>
        </p:txBody>
      </p:sp>
      <p:cxnSp>
        <p:nvCxnSpPr>
          <p:cNvPr id="13" name="Straight Arrow Connector 12"/>
          <p:cNvCxnSpPr>
            <a:stCxn id="11" idx="3"/>
          </p:cNvCxnSpPr>
          <p:nvPr/>
        </p:nvCxnSpPr>
        <p:spPr>
          <a:xfrm flipV="1">
            <a:off x="2402078" y="2286000"/>
            <a:ext cx="645922" cy="2233"/>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2" idx="3"/>
          </p:cNvCxnSpPr>
          <p:nvPr/>
        </p:nvCxnSpPr>
        <p:spPr>
          <a:xfrm>
            <a:off x="2658673" y="5488633"/>
            <a:ext cx="617927" cy="150167"/>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65687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Brown Dog Sign Up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4200" y="1219200"/>
            <a:ext cx="3100844" cy="4724400"/>
          </a:xfrm>
        </p:spPr>
      </p:pic>
      <p:sp>
        <p:nvSpPr>
          <p:cNvPr id="11" name="TextBox 10"/>
          <p:cNvSpPr txBox="1"/>
          <p:nvPr/>
        </p:nvSpPr>
        <p:spPr>
          <a:xfrm>
            <a:off x="609600" y="2057400"/>
            <a:ext cx="1792478" cy="461665"/>
          </a:xfrm>
          <a:prstGeom prst="rect">
            <a:avLst/>
          </a:prstGeom>
          <a:noFill/>
        </p:spPr>
        <p:txBody>
          <a:bodyPr wrap="none" rtlCol="0">
            <a:spAutoFit/>
          </a:bodyPr>
          <a:lstStyle/>
          <a:p>
            <a:r>
              <a:rPr lang="en-US" dirty="0" smtClean="0"/>
              <a:t>Fill out form</a:t>
            </a:r>
            <a:endParaRPr lang="en-US" dirty="0"/>
          </a:p>
        </p:txBody>
      </p:sp>
      <p:sp>
        <p:nvSpPr>
          <p:cNvPr id="12" name="TextBox 11"/>
          <p:cNvSpPr txBox="1"/>
          <p:nvPr/>
        </p:nvSpPr>
        <p:spPr>
          <a:xfrm>
            <a:off x="762000" y="5257800"/>
            <a:ext cx="1896673" cy="461665"/>
          </a:xfrm>
          <a:prstGeom prst="rect">
            <a:avLst/>
          </a:prstGeom>
          <a:noFill/>
        </p:spPr>
        <p:txBody>
          <a:bodyPr wrap="none" rtlCol="0">
            <a:spAutoFit/>
          </a:bodyPr>
          <a:lstStyle/>
          <a:p>
            <a:r>
              <a:rPr lang="en-US" dirty="0" smtClean="0"/>
              <a:t>Click Submit</a:t>
            </a:r>
            <a:endParaRPr lang="en-US" dirty="0"/>
          </a:p>
        </p:txBody>
      </p:sp>
      <p:cxnSp>
        <p:nvCxnSpPr>
          <p:cNvPr id="13" name="Straight Arrow Connector 12"/>
          <p:cNvCxnSpPr>
            <a:stCxn id="11" idx="3"/>
          </p:cNvCxnSpPr>
          <p:nvPr/>
        </p:nvCxnSpPr>
        <p:spPr>
          <a:xfrm flipV="1">
            <a:off x="2402078" y="2286000"/>
            <a:ext cx="645922" cy="2233"/>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12" idx="3"/>
          </p:cNvCxnSpPr>
          <p:nvPr/>
        </p:nvCxnSpPr>
        <p:spPr>
          <a:xfrm>
            <a:off x="2658673" y="5488633"/>
            <a:ext cx="617927" cy="150167"/>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pic>
        <p:nvPicPr>
          <p:cNvPr id="7" name="Picture 6" descr="Screen Shot 2016-07-03 at 10.36.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838200"/>
            <a:ext cx="6795774" cy="5869850"/>
          </a:xfrm>
          <a:prstGeom prst="rect">
            <a:avLst/>
          </a:prstGeom>
          <a:ln>
            <a:solidFill>
              <a:schemeClr val="bg2">
                <a:lumMod val="50000"/>
              </a:schemeClr>
            </a:solidFill>
          </a:ln>
        </p:spPr>
      </p:pic>
    </p:spTree>
    <p:extLst>
      <p:ext uri="{BB962C8B-B14F-4D97-AF65-F5344CB8AC3E}">
        <p14:creationId xmlns:p14="http://schemas.microsoft.com/office/powerpoint/2010/main" val="95325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smtClean="0"/>
              <a:t>How to Connect to NCSA Nebula VM</a:t>
            </a:r>
          </a:p>
        </p:txBody>
      </p:sp>
      <p:sp>
        <p:nvSpPr>
          <p:cNvPr id="5123" name="Content Placeholder 2"/>
          <p:cNvSpPr>
            <a:spLocks noGrp="1"/>
          </p:cNvSpPr>
          <p:nvPr>
            <p:ph idx="1"/>
          </p:nvPr>
        </p:nvSpPr>
        <p:spPr/>
        <p:txBody>
          <a:bodyPr/>
          <a:lstStyle/>
          <a:p>
            <a:r>
              <a:rPr lang="en-US" altLang="en-US" dirty="0" smtClean="0"/>
              <a:t>You need to use SSH to use Nebula VM for this tutorial</a:t>
            </a:r>
          </a:p>
          <a:p>
            <a:r>
              <a:rPr lang="en-US" altLang="en-US" dirty="0" smtClean="0"/>
              <a:t>You need to use SFTP/SCP to transfer files b/w Nebula VM and your machine.</a:t>
            </a:r>
          </a:p>
          <a:p>
            <a:r>
              <a:rPr lang="en-US" altLang="en-US" dirty="0" smtClean="0"/>
              <a:t>Software required:</a:t>
            </a:r>
          </a:p>
          <a:p>
            <a:pPr lvl="1"/>
            <a:r>
              <a:rPr lang="en-US" altLang="en-US" dirty="0" smtClean="0"/>
              <a:t>Linux and </a:t>
            </a:r>
            <a:r>
              <a:rPr lang="en-US" altLang="en-US" dirty="0" err="1" smtClean="0"/>
              <a:t>MacOS</a:t>
            </a:r>
            <a:r>
              <a:rPr lang="en-US" altLang="en-US" dirty="0" smtClean="0"/>
              <a:t>: </a:t>
            </a:r>
            <a:r>
              <a:rPr lang="en-US" altLang="en-US" dirty="0" err="1" smtClean="0"/>
              <a:t>ssh</a:t>
            </a:r>
            <a:r>
              <a:rPr lang="en-US" altLang="en-US" dirty="0" smtClean="0"/>
              <a:t>, </a:t>
            </a:r>
            <a:r>
              <a:rPr lang="en-US" altLang="en-US" dirty="0" err="1" smtClean="0"/>
              <a:t>sftp</a:t>
            </a:r>
            <a:r>
              <a:rPr lang="en-US" altLang="en-US" dirty="0" smtClean="0"/>
              <a:t>/</a:t>
            </a:r>
            <a:r>
              <a:rPr lang="en-US" altLang="en-US" dirty="0" err="1" smtClean="0"/>
              <a:t>scp</a:t>
            </a:r>
            <a:r>
              <a:rPr lang="en-US" altLang="en-US" dirty="0" smtClean="0"/>
              <a:t> </a:t>
            </a:r>
          </a:p>
          <a:p>
            <a:pPr lvl="1"/>
            <a:r>
              <a:rPr lang="en-US" altLang="en-US" dirty="0" smtClean="0"/>
              <a:t>Windows: any </a:t>
            </a:r>
            <a:r>
              <a:rPr lang="en-US" altLang="en-US" dirty="0" err="1" smtClean="0"/>
              <a:t>ssh</a:t>
            </a:r>
            <a:r>
              <a:rPr lang="en-US" altLang="en-US" dirty="0" smtClean="0"/>
              <a:t> client </a:t>
            </a:r>
          </a:p>
          <a:p>
            <a:pPr lvl="2"/>
            <a:r>
              <a:rPr lang="en-US" altLang="en-US" dirty="0" smtClean="0"/>
              <a:t>for example: </a:t>
            </a:r>
            <a:r>
              <a:rPr lang="en-US" altLang="en-US" dirty="0" err="1" smtClean="0"/>
              <a:t>SmarTTY</a:t>
            </a:r>
            <a:r>
              <a:rPr lang="en-US" altLang="en-US" dirty="0" smtClean="0"/>
              <a:t> (</a:t>
            </a:r>
            <a:r>
              <a:rPr lang="en-US" altLang="en-US" dirty="0" err="1" smtClean="0"/>
              <a:t>ssh</a:t>
            </a:r>
            <a:r>
              <a:rPr lang="en-US" altLang="en-US" dirty="0" smtClean="0"/>
              <a:t>/</a:t>
            </a:r>
            <a:r>
              <a:rPr lang="en-US" altLang="en-US" dirty="0" err="1" smtClean="0"/>
              <a:t>scp</a:t>
            </a:r>
            <a:r>
              <a:rPr lang="en-US" altLang="en-US" dirty="0"/>
              <a:t> client : </a:t>
            </a:r>
            <a:r>
              <a:rPr lang="en-US" altLang="en-US" dirty="0">
                <a:hlinkClick r:id="rId2"/>
              </a:rPr>
              <a:t>http://smartty.sysprogs.com/download</a:t>
            </a:r>
            <a:r>
              <a:rPr lang="en-US" altLang="en-US" dirty="0" smtClean="0">
                <a:hlinkClick r:id="rId2"/>
              </a:rPr>
              <a:t>/</a:t>
            </a:r>
            <a:r>
              <a:rPr lang="en-US" altLang="en-US" dirty="0" smtClean="0"/>
              <a:t>)  </a:t>
            </a:r>
          </a:p>
          <a:p>
            <a:endParaRPr lang="en-US" altLang="en-US"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715962"/>
          </a:xfrm>
        </p:spPr>
        <p:txBody>
          <a:bodyPr/>
          <a:lstStyle/>
          <a:p>
            <a:r>
              <a:rPr lang="en-US"/>
              <a:t>Accessing Your Nebula VM (Linux/Mac OS X)</a:t>
            </a:r>
          </a:p>
        </p:txBody>
      </p:sp>
      <p:sp>
        <p:nvSpPr>
          <p:cNvPr id="3" name="Content Placeholder 2"/>
          <p:cNvSpPr>
            <a:spLocks noGrp="1"/>
          </p:cNvSpPr>
          <p:nvPr>
            <p:ph idx="1"/>
          </p:nvPr>
        </p:nvSpPr>
        <p:spPr/>
        <p:txBody>
          <a:bodyPr/>
          <a:lstStyle/>
          <a:p>
            <a:r>
              <a:rPr lang="en-US" dirty="0"/>
              <a:t>Download private key </a:t>
            </a:r>
            <a:r>
              <a:rPr lang="en-US" dirty="0" smtClean="0"/>
              <a:t>file "XSEDE16-Tutorial</a:t>
            </a:r>
            <a:r>
              <a:rPr lang="en-US" dirty="0"/>
              <a:t>"  from</a:t>
            </a:r>
          </a:p>
          <a:p>
            <a:pPr marL="0" indent="0">
              <a:buNone/>
            </a:pPr>
            <a:r>
              <a:rPr lang="en-US" dirty="0"/>
              <a:t>               </a:t>
            </a:r>
            <a:r>
              <a:rPr lang="en-US" u="sng" dirty="0"/>
              <a:t>http://</a:t>
            </a:r>
            <a:r>
              <a:rPr lang="en-US" u="sng" dirty="0" err="1"/>
              <a:t>tinyurl.com</a:t>
            </a:r>
            <a:r>
              <a:rPr lang="en-US" u="sng" dirty="0"/>
              <a:t>/</a:t>
            </a:r>
            <a:r>
              <a:rPr lang="en-US" u="sng" dirty="0" err="1"/>
              <a:t>xsede</a:t>
            </a:r>
            <a:r>
              <a:rPr lang="en-US" u="sng" dirty="0"/>
              <a:t>-tutorial </a:t>
            </a:r>
          </a:p>
          <a:p>
            <a:pPr marL="0" indent="0">
              <a:buNone/>
            </a:pPr>
            <a:r>
              <a:rPr lang="en-US" dirty="0"/>
              <a:t>into .</a:t>
            </a:r>
            <a:r>
              <a:rPr lang="en-US" dirty="0" err="1"/>
              <a:t>ssh</a:t>
            </a:r>
            <a:r>
              <a:rPr lang="en-US" dirty="0"/>
              <a:t> directory in your home </a:t>
            </a:r>
            <a:r>
              <a:rPr lang="en-US" dirty="0" smtClean="0"/>
              <a:t>directory </a:t>
            </a:r>
            <a:r>
              <a:rPr lang="en-US" dirty="0" smtClean="0"/>
              <a:t>(e.g. /home/&lt;</a:t>
            </a:r>
            <a:r>
              <a:rPr lang="en-US" dirty="0" err="1" smtClean="0"/>
              <a:t>yourusername</a:t>
            </a:r>
            <a:r>
              <a:rPr lang="en-US" dirty="0" smtClean="0"/>
              <a:t>&gt;/ or /Users/&lt;</a:t>
            </a:r>
            <a:r>
              <a:rPr lang="en-US" dirty="0" err="1" smtClean="0"/>
              <a:t>yourusername</a:t>
            </a:r>
            <a:r>
              <a:rPr lang="en-US" dirty="0" smtClean="0"/>
              <a:t>&gt;)</a:t>
            </a:r>
            <a:endParaRPr lang="en-US" dirty="0" smtClean="0"/>
          </a:p>
          <a:p>
            <a:endParaRPr lang="en-US" dirty="0" smtClean="0"/>
          </a:p>
          <a:p>
            <a:r>
              <a:rPr lang="en-US" dirty="0" smtClean="0"/>
              <a:t>Change </a:t>
            </a:r>
            <a:r>
              <a:rPr lang="en-US" dirty="0"/>
              <a:t>the mode of the </a:t>
            </a:r>
            <a:r>
              <a:rPr lang="en-US" dirty="0" smtClean="0"/>
              <a:t>‘XSEDE16-Tutorial’ to </a:t>
            </a:r>
            <a:r>
              <a:rPr lang="en-US" dirty="0"/>
              <a:t>read-only</a:t>
            </a:r>
          </a:p>
          <a:p>
            <a:pPr marL="742950" lvl="1" indent="-342900"/>
            <a:r>
              <a:rPr lang="en-US" dirty="0" err="1"/>
              <a:t>chmod</a:t>
            </a:r>
            <a:r>
              <a:rPr lang="en-US" dirty="0"/>
              <a:t> 600 ~/.</a:t>
            </a:r>
            <a:r>
              <a:rPr lang="en-US" dirty="0" err="1"/>
              <a:t>ssh</a:t>
            </a:r>
            <a:r>
              <a:rPr lang="en-US" dirty="0"/>
              <a:t>/XSEDE16-Tutorial</a:t>
            </a:r>
          </a:p>
          <a:p>
            <a:endParaRPr lang="en-US" dirty="0" smtClean="0"/>
          </a:p>
          <a:p>
            <a:r>
              <a:rPr lang="en-US" dirty="0" smtClean="0"/>
              <a:t>Find </a:t>
            </a:r>
            <a:r>
              <a:rPr lang="en-US" dirty="0"/>
              <a:t>out the Nebula VM’s IP that is assigned to you</a:t>
            </a:r>
          </a:p>
          <a:p>
            <a:r>
              <a:rPr lang="en-US" dirty="0" smtClean="0"/>
              <a:t>Access </a:t>
            </a:r>
            <a:r>
              <a:rPr lang="en-US" dirty="0"/>
              <a:t>to the VM </a:t>
            </a:r>
          </a:p>
          <a:p>
            <a:pPr lvl="1"/>
            <a:r>
              <a:rPr lang="en-US" dirty="0" err="1"/>
              <a:t>ssh</a:t>
            </a:r>
            <a:r>
              <a:rPr lang="en-US" dirty="0"/>
              <a:t> -</a:t>
            </a:r>
            <a:r>
              <a:rPr lang="en-US" dirty="0" err="1"/>
              <a:t>i</a:t>
            </a:r>
            <a:r>
              <a:rPr lang="en-US" dirty="0"/>
              <a:t> ~/.</a:t>
            </a:r>
            <a:r>
              <a:rPr lang="en-US" dirty="0" err="1"/>
              <a:t>ssh</a:t>
            </a:r>
            <a:r>
              <a:rPr lang="en-US" dirty="0"/>
              <a:t>/XSEDE16-Tutorial </a:t>
            </a:r>
            <a:r>
              <a:rPr lang="en-US" dirty="0" err="1"/>
              <a:t>ubuntu</a:t>
            </a:r>
            <a:r>
              <a:rPr lang="en-US" dirty="0"/>
              <a:t>@&lt;</a:t>
            </a:r>
            <a:r>
              <a:rPr lang="en-US" dirty="0" err="1"/>
              <a:t>your_vm_ip</a:t>
            </a:r>
            <a:r>
              <a:rPr lang="en-US" dirty="0"/>
              <a:t>&gt;</a:t>
            </a:r>
          </a:p>
          <a:p>
            <a:pPr marL="457200" lvl="1" indent="0" algn="ctr">
              <a:buNone/>
            </a:pPr>
            <a:endParaRPr lang="en-US" dirty="0"/>
          </a:p>
          <a:p>
            <a:pPr marL="457200" lvl="1" indent="0">
              <a:buNone/>
            </a:pPr>
            <a:r>
              <a:rPr lang="en-US" b="1" dirty="0"/>
              <a:t>                                   And you are done!</a:t>
            </a:r>
            <a:endParaRPr lang="en-US" dirty="0"/>
          </a:p>
          <a:p>
            <a:endParaRPr lang="en-US" dirty="0"/>
          </a:p>
        </p:txBody>
      </p:sp>
    </p:spTree>
    <p:extLst>
      <p:ext uri="{BB962C8B-B14F-4D97-AF65-F5344CB8AC3E}">
        <p14:creationId xmlns:p14="http://schemas.microsoft.com/office/powerpoint/2010/main" val="3006122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Your Nebula VM (Windows)</a:t>
            </a:r>
            <a:endParaRPr lang="en-US" dirty="0"/>
          </a:p>
        </p:txBody>
      </p:sp>
      <p:sp>
        <p:nvSpPr>
          <p:cNvPr id="3" name="Content Placeholder 2"/>
          <p:cNvSpPr>
            <a:spLocks noGrp="1"/>
          </p:cNvSpPr>
          <p:nvPr>
            <p:ph idx="1"/>
          </p:nvPr>
        </p:nvSpPr>
        <p:spPr/>
        <p:txBody>
          <a:bodyPr/>
          <a:lstStyle/>
          <a:p>
            <a:r>
              <a:rPr lang="en-US" dirty="0"/>
              <a:t>Download the private key file "XSEDE16-Tutorial" from </a:t>
            </a:r>
          </a:p>
          <a:p>
            <a:pPr marL="0" indent="0">
              <a:buNone/>
            </a:pPr>
            <a:r>
              <a:rPr lang="en-US" u="sng" dirty="0" smtClean="0"/>
              <a:t>http</a:t>
            </a:r>
            <a:r>
              <a:rPr lang="en-US" u="sng" dirty="0"/>
              <a:t>://</a:t>
            </a:r>
            <a:r>
              <a:rPr lang="en-US" u="sng" dirty="0" err="1"/>
              <a:t>tinyurl.com</a:t>
            </a:r>
            <a:r>
              <a:rPr lang="en-US" u="sng" dirty="0"/>
              <a:t>/</a:t>
            </a:r>
            <a:r>
              <a:rPr lang="en-US" u="sng" dirty="0" err="1"/>
              <a:t>xsede</a:t>
            </a:r>
            <a:r>
              <a:rPr lang="en-US" u="sng" dirty="0"/>
              <a:t>-tutorial</a:t>
            </a:r>
            <a:endParaRPr lang="en-US" dirty="0"/>
          </a:p>
          <a:p>
            <a:endParaRPr lang="en-US" dirty="0" smtClean="0"/>
          </a:p>
          <a:p>
            <a:endParaRPr lang="en-US" dirty="0" smtClean="0"/>
          </a:p>
          <a:p>
            <a:r>
              <a:rPr lang="en-US" dirty="0" err="1" smtClean="0"/>
              <a:t>PortableSmartty</a:t>
            </a:r>
            <a:r>
              <a:rPr lang="en-US" dirty="0" smtClean="0"/>
              <a:t> on the USB stick</a:t>
            </a:r>
          </a:p>
          <a:p>
            <a:pPr lvl="1"/>
            <a:r>
              <a:rPr lang="en-US" dirty="0" smtClean="0"/>
              <a:t>Click on </a:t>
            </a:r>
            <a:r>
              <a:rPr lang="en-US" dirty="0" err="1" smtClean="0"/>
              <a:t>SmarTTY.exe</a:t>
            </a:r>
            <a:r>
              <a:rPr lang="en-US" dirty="0" smtClean="0"/>
              <a:t> </a:t>
            </a:r>
            <a:endParaRPr lang="en-US" dirty="0"/>
          </a:p>
        </p:txBody>
      </p:sp>
    </p:spTree>
    <p:extLst>
      <p:ext uri="{BB962C8B-B14F-4D97-AF65-F5344CB8AC3E}">
        <p14:creationId xmlns:p14="http://schemas.microsoft.com/office/powerpoint/2010/main" val="17495173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7867134" cy="4876800"/>
          </a:xfrm>
        </p:spPr>
      </p:pic>
    </p:spTree>
    <p:extLst>
      <p:ext uri="{BB962C8B-B14F-4D97-AF65-F5344CB8AC3E}">
        <p14:creationId xmlns:p14="http://schemas.microsoft.com/office/powerpoint/2010/main" val="1650307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a new SSH connection to Nebula VM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593" y="1219200"/>
            <a:ext cx="8024813" cy="4892369"/>
          </a:xfrm>
        </p:spPr>
      </p:pic>
    </p:spTree>
    <p:extLst>
      <p:ext uri="{BB962C8B-B14F-4D97-AF65-F5344CB8AC3E}">
        <p14:creationId xmlns:p14="http://schemas.microsoft.com/office/powerpoint/2010/main" val="1398673969"/>
      </p:ext>
    </p:extLst>
  </p:cSld>
  <p:clrMapOvr>
    <a:masterClrMapping/>
  </p:clrMapOvr>
</p:sld>
</file>

<file path=ppt/theme/theme1.xml><?xml version="1.0" encoding="utf-8"?>
<a:theme xmlns:a="http://schemas.openxmlformats.org/drawingml/2006/main" name="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ncsa-template</Template>
  <TotalTime>9874</TotalTime>
  <Words>484</Words>
  <Application>Microsoft Macintosh PowerPoint</Application>
  <PresentationFormat>On-screen Show (4:3)</PresentationFormat>
  <Paragraphs>94</Paragraphs>
  <Slides>24</Slides>
  <Notes>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24</vt:i4>
      </vt:variant>
    </vt:vector>
  </HeadingPairs>
  <TitlesOfParts>
    <vt:vector size="28" baseType="lpstr">
      <vt:lpstr>ＭＳ Ｐゴシック</vt:lpstr>
      <vt:lpstr>Arial</vt:lpstr>
      <vt:lpstr>ncsa-template</vt:lpstr>
      <vt:lpstr>3_ncsa-template</vt:lpstr>
      <vt:lpstr>DIBBs Brown Dog   Tutorial Setup</vt:lpstr>
      <vt:lpstr>Brown Dog Sign Up</vt:lpstr>
      <vt:lpstr>Brown Dog Sign Up</vt:lpstr>
      <vt:lpstr>Brown Dog Sign Up</vt:lpstr>
      <vt:lpstr>How to Connect to NCSA Nebula VM</vt:lpstr>
      <vt:lpstr>Accessing Your Nebula VM (Linux/Mac OS X)</vt:lpstr>
      <vt:lpstr>Accessing Your Nebula VM (Windows)</vt:lpstr>
      <vt:lpstr>PowerPoint Presentation</vt:lpstr>
      <vt:lpstr>Setup a new SSH connection to Nebula VM</vt:lpstr>
      <vt:lpstr>SSH Set up To Connect Nebula VM</vt:lpstr>
      <vt:lpstr>SSH Set up To Connect Nebula VM</vt:lpstr>
      <vt:lpstr>SmarTTY Terminal</vt:lpstr>
      <vt:lpstr>Text Editors</vt:lpstr>
      <vt:lpstr>Linux commands</vt:lpstr>
      <vt:lpstr>Accessing BD Services locally installed in the VM</vt:lpstr>
      <vt:lpstr>End of Set up</vt:lpstr>
      <vt:lpstr>SmarTTY Download</vt:lpstr>
      <vt:lpstr>Download SmarTTY http://smartty.sysprogs.com/download/ </vt:lpstr>
      <vt:lpstr>Step 1</vt:lpstr>
      <vt:lpstr>Step 2</vt:lpstr>
      <vt:lpstr>Step 3</vt:lpstr>
      <vt:lpstr>Step 4</vt:lpstr>
      <vt:lpstr>Step 5</vt:lpstr>
      <vt:lpstr>Step 6</vt:lpstr>
    </vt:vector>
  </TitlesOfParts>
  <Company>NCSA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Blake Harvey</dc:creator>
  <cp:lastModifiedBy>Padhy, Smruti</cp:lastModifiedBy>
  <cp:revision>458</cp:revision>
  <dcterms:created xsi:type="dcterms:W3CDTF">2012-11-08T17:33:43Z</dcterms:created>
  <dcterms:modified xsi:type="dcterms:W3CDTF">2016-07-18T17:13:18Z</dcterms:modified>
</cp:coreProperties>
</file>